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4" r:id="rId5"/>
    <p:sldId id="267" r:id="rId6"/>
    <p:sldId id="268" r:id="rId7"/>
    <p:sldId id="262" r:id="rId8"/>
    <p:sldId id="269" r:id="rId9"/>
    <p:sldId id="265" r:id="rId10"/>
    <p:sldId id="270" r:id="rId11"/>
    <p:sldId id="271" r:id="rId12"/>
    <p:sldId id="272" r:id="rId13"/>
    <p:sldId id="273" r:id="rId14"/>
    <p:sldId id="274" r:id="rId15"/>
    <p:sldId id="263" r:id="rId16"/>
    <p:sldId id="266" r:id="rId17"/>
    <p:sldId id="275" r:id="rId18"/>
    <p:sldId id="258" r:id="rId19"/>
    <p:sldId id="279" r:id="rId20"/>
    <p:sldId id="277" r:id="rId21"/>
    <p:sldId id="278" r:id="rId22"/>
    <p:sldId id="280" r:id="rId23"/>
    <p:sldId id="281" r:id="rId24"/>
    <p:sldId id="259" r:id="rId25"/>
    <p:sldId id="26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3.html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3.html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1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2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D471D-EFBE-F5B1-1F98-32B14599C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Heatmap</a:t>
            </a:r>
          </a:p>
        </p:txBody>
      </p:sp>
      <p:pic>
        <p:nvPicPr>
          <p:cNvPr id="5" name="Content Placeholder 4" descr="A green and blue squares&#10;&#10;Description automatically generated">
            <a:extLst>
              <a:ext uri="{FF2B5EF4-FFF2-40B4-BE49-F238E27FC236}">
                <a16:creationId xmlns:a16="http://schemas.microsoft.com/office/drawing/2014/main" id="{3F40E973-827D-0ADA-7AE7-FFCDB85E40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965" y="1690688"/>
            <a:ext cx="6240069" cy="5167312"/>
          </a:xfrm>
        </p:spPr>
      </p:pic>
    </p:spTree>
    <p:extLst>
      <p:ext uri="{BB962C8B-B14F-4D97-AF65-F5344CB8AC3E}">
        <p14:creationId xmlns:p14="http://schemas.microsoft.com/office/powerpoint/2010/main" val="3023443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413F2-FCBF-E83E-8551-12FD4E27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Letter</a:t>
            </a:r>
          </a:p>
        </p:txBody>
      </p:sp>
      <p:pic>
        <p:nvPicPr>
          <p:cNvPr id="5" name="Content Placeholder 4" descr="A graph with numbers and letters&#10;&#10;Description automatically generated">
            <a:extLst>
              <a:ext uri="{FF2B5EF4-FFF2-40B4-BE49-F238E27FC236}">
                <a16:creationId xmlns:a16="http://schemas.microsoft.com/office/drawing/2014/main" id="{285D75E8-58F1-3DB4-F3C8-3BAA3611A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248" y="1690689"/>
            <a:ext cx="6717504" cy="5167311"/>
          </a:xfrm>
        </p:spPr>
      </p:pic>
    </p:spTree>
    <p:extLst>
      <p:ext uri="{BB962C8B-B14F-4D97-AF65-F5344CB8AC3E}">
        <p14:creationId xmlns:p14="http://schemas.microsoft.com/office/powerpoint/2010/main" val="3325884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413F2-FCBF-E83E-8551-12FD4E27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Letter (2)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5D75E8-58F1-3DB4-F3C8-3BAA3611A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7248" y="1690689"/>
            <a:ext cx="6717504" cy="5167311"/>
          </a:xfrm>
        </p:spPr>
      </p:pic>
    </p:spTree>
    <p:extLst>
      <p:ext uri="{BB962C8B-B14F-4D97-AF65-F5344CB8AC3E}">
        <p14:creationId xmlns:p14="http://schemas.microsoft.com/office/powerpoint/2010/main" val="3642063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413F2-FCBF-E83E-8551-12FD4E27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Letter (3)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5D75E8-58F1-3DB4-F3C8-3BAA3611A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7248" y="1690689"/>
            <a:ext cx="6717504" cy="5167311"/>
          </a:xfrm>
        </p:spPr>
      </p:pic>
    </p:spTree>
    <p:extLst>
      <p:ext uri="{BB962C8B-B14F-4D97-AF65-F5344CB8AC3E}">
        <p14:creationId xmlns:p14="http://schemas.microsoft.com/office/powerpoint/2010/main" val="987845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413F2-FCBF-E83E-8551-12FD4E27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Letter (4)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5D75E8-58F1-3DB4-F3C8-3BAA3611A7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7248" y="1690689"/>
            <a:ext cx="6717504" cy="5167311"/>
          </a:xfrm>
        </p:spPr>
      </p:pic>
    </p:spTree>
    <p:extLst>
      <p:ext uri="{BB962C8B-B14F-4D97-AF65-F5344CB8AC3E}">
        <p14:creationId xmlns:p14="http://schemas.microsoft.com/office/powerpoint/2010/main" val="1462058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Method 3: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00B050"/>
                </a:solidFill>
              </a:rPr>
              <a:t>Dynamically</a:t>
            </a:r>
            <a:r>
              <a:rPr lang="en-US" b="1" dirty="0">
                <a:solidFill>
                  <a:srgbClr val="00B050"/>
                </a:solidFill>
              </a:rPr>
              <a:t>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23061951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https://pauldubois98.github.io/GenerativeAI/word_generator3.html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69634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Words Generator Machine 3 (bis)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322524" y="6311900"/>
            <a:ext cx="4880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https://pauldubois98.github.io/GenerativeAI/next_letters.html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49244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himpanzee pointing at the camera&#10;&#10;Description automatically generated">
            <a:extLst>
              <a:ext uri="{FF2B5EF4-FFF2-40B4-BE49-F238E27FC236}">
                <a16:creationId xmlns:a16="http://schemas.microsoft.com/office/drawing/2014/main" id="{0AB495A0-F61D-CA1A-90E1-3E40EFF54B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880" y="0"/>
            <a:ext cx="6492240" cy="649224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71616"/>
            <a:ext cx="10515600" cy="786384"/>
          </a:xfrm>
          <a:noFill/>
          <a:effectLst/>
        </p:spPr>
        <p:txBody>
          <a:bodyPr>
            <a:normAutofit/>
          </a:bodyPr>
          <a:lstStyle/>
          <a:p>
            <a:pPr algn="ctr"/>
            <a:r>
              <a:rPr lang="en-US" b="1" u="sng" dirty="0">
                <a:solidFill>
                  <a:srgbClr val="C00000"/>
                </a:solidFill>
              </a:rPr>
              <a:t>Predict</a:t>
            </a:r>
            <a:r>
              <a:rPr lang="en-US" b="1" dirty="0">
                <a:solidFill>
                  <a:srgbClr val="C00000"/>
                </a:solidFill>
              </a:rPr>
              <a:t> letters</a:t>
            </a:r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22A12-8F0B-359B-3ED1-477D56026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 the word…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697F65-BC0A-09E1-11B3-022690BDE30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…h␣?</a:t>
            </a:r>
          </a:p>
          <a:p>
            <a:r>
              <a:rPr lang="en-US" dirty="0"/>
              <a:t>…e␣?</a:t>
            </a:r>
          </a:p>
          <a:p>
            <a:r>
              <a:rPr lang="en-US" dirty="0"/>
              <a:t>…m␣?</a:t>
            </a:r>
          </a:p>
          <a:p>
            <a:r>
              <a:rPr lang="en-US" dirty="0"/>
              <a:t>…a␣?</a:t>
            </a:r>
          </a:p>
          <a:p>
            <a:r>
              <a:rPr lang="en-US" dirty="0"/>
              <a:t>…t␣?</a:t>
            </a:r>
          </a:p>
          <a:p>
            <a:r>
              <a:rPr lang="en-US" dirty="0"/>
              <a:t>…</a:t>
            </a:r>
            <a:r>
              <a:rPr lang="en-US" dirty="0" err="1"/>
              <a:t>i</a:t>
            </a:r>
            <a:r>
              <a:rPr lang="en-US" dirty="0"/>
              <a:t>␣?</a:t>
            </a:r>
          </a:p>
          <a:p>
            <a:r>
              <a:rPr lang="en-US" dirty="0"/>
              <a:t>…c␣?</a:t>
            </a:r>
          </a:p>
          <a:p>
            <a:r>
              <a:rPr lang="en-US" dirty="0"/>
              <a:t>…s␣?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55217E-5940-A3DC-A4A8-4E3E92C8C53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^math␣?</a:t>
            </a:r>
          </a:p>
          <a:p>
            <a:r>
              <a:rPr lang="en-US" dirty="0"/>
              <a:t>^</a:t>
            </a:r>
            <a:r>
              <a:rPr lang="en-US" dirty="0" err="1"/>
              <a:t>mathe</a:t>
            </a:r>
            <a:r>
              <a:rPr lang="en-US" dirty="0"/>
              <a:t>␣?</a:t>
            </a:r>
          </a:p>
          <a:p>
            <a:r>
              <a:rPr lang="en-US" dirty="0"/>
              <a:t>^</a:t>
            </a:r>
            <a:r>
              <a:rPr lang="en-US" dirty="0" err="1"/>
              <a:t>mathem</a:t>
            </a:r>
            <a:r>
              <a:rPr lang="en-US" dirty="0"/>
              <a:t>␣?</a:t>
            </a:r>
          </a:p>
          <a:p>
            <a:r>
              <a:rPr lang="en-US" dirty="0"/>
              <a:t>^</a:t>
            </a:r>
            <a:r>
              <a:rPr lang="en-US" dirty="0" err="1"/>
              <a:t>mathema</a:t>
            </a:r>
            <a:r>
              <a:rPr lang="en-US" dirty="0"/>
              <a:t>␣?</a:t>
            </a:r>
          </a:p>
          <a:p>
            <a:r>
              <a:rPr lang="en-US" dirty="0"/>
              <a:t>^</a:t>
            </a:r>
            <a:r>
              <a:rPr lang="en-US" dirty="0" err="1"/>
              <a:t>mathemat</a:t>
            </a:r>
            <a:r>
              <a:rPr lang="en-US" dirty="0"/>
              <a:t>␣?</a:t>
            </a:r>
          </a:p>
          <a:p>
            <a:r>
              <a:rPr lang="en-US" dirty="0"/>
              <a:t>^</a:t>
            </a:r>
            <a:r>
              <a:rPr lang="en-US" dirty="0" err="1"/>
              <a:t>mathemati</a:t>
            </a:r>
            <a:r>
              <a:rPr lang="en-US" dirty="0"/>
              <a:t>␣?</a:t>
            </a:r>
          </a:p>
          <a:p>
            <a:r>
              <a:rPr lang="en-US" dirty="0"/>
              <a:t>^mathematic␣?</a:t>
            </a:r>
          </a:p>
          <a:p>
            <a:r>
              <a:rPr lang="en-US" dirty="0"/>
              <a:t>^mathematics␣?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EE27229-A6DF-085A-9003-AEA6869C12D1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…with context</a:t>
            </a:r>
          </a:p>
        </p:txBody>
      </p:sp>
    </p:spTree>
    <p:extLst>
      <p:ext uri="{BB962C8B-B14F-4D97-AF65-F5344CB8AC3E}">
        <p14:creationId xmlns:p14="http://schemas.microsoft.com/office/powerpoint/2010/main" val="321938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5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922118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Creating </a:t>
            </a:r>
            <a:r>
              <a:rPr lang="en-US" b="1" u="sng" dirty="0">
                <a:solidFill>
                  <a:srgbClr val="0070C0"/>
                </a:solidFill>
              </a:rPr>
              <a:t>new</a:t>
            </a:r>
            <a:r>
              <a:rPr lang="en-US" b="1" dirty="0">
                <a:solidFill>
                  <a:srgbClr val="0070C0"/>
                </a:solidFill>
              </a:rPr>
              <a:t>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2549C-838F-E418-DFC8-2FDE43E00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search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C174BC-5C3A-05FC-F8DB-427F2442D2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5355" y="1690688"/>
            <a:ext cx="6801290" cy="5167312"/>
          </a:xfrm>
        </p:spPr>
      </p:pic>
    </p:spTree>
    <p:extLst>
      <p:ext uri="{BB962C8B-B14F-4D97-AF65-F5344CB8AC3E}">
        <p14:creationId xmlns:p14="http://schemas.microsoft.com/office/powerpoint/2010/main" val="23349751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2549C-838F-E418-DFC8-2FDE43E00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search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C174BC-5C3A-05FC-F8DB-427F2442D2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95355" y="1690688"/>
            <a:ext cx="6801290" cy="5167312"/>
          </a:xfrm>
        </p:spPr>
      </p:pic>
    </p:spTree>
    <p:extLst>
      <p:ext uri="{BB962C8B-B14F-4D97-AF65-F5344CB8AC3E}">
        <p14:creationId xmlns:p14="http://schemas.microsoft.com/office/powerpoint/2010/main" val="4104515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hild eating from a bowl&#10;&#10;Description automatically generated">
            <a:extLst>
              <a:ext uri="{FF2B5EF4-FFF2-40B4-BE49-F238E27FC236}">
                <a16:creationId xmlns:a16="http://schemas.microsoft.com/office/drawing/2014/main" id="{9CF9DCB5-EDD5-6FE6-2DB8-0C356E86D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6164" y="0"/>
            <a:ext cx="6519672" cy="65196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85B902-B74C-A948-9F44-0C54D86DB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16752"/>
            <a:ext cx="10515600" cy="841248"/>
          </a:xfrm>
          <a:solidFill>
            <a:schemeClr val="bg1"/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92D050"/>
                </a:solidFill>
              </a:rPr>
              <a:t>How do babies </a:t>
            </a:r>
            <a:r>
              <a:rPr lang="en-US" b="1" u="sng" dirty="0">
                <a:solidFill>
                  <a:srgbClr val="92D050"/>
                </a:solidFill>
              </a:rPr>
              <a:t>learn</a:t>
            </a:r>
            <a:r>
              <a:rPr lang="en-US" b="1" dirty="0">
                <a:solidFill>
                  <a:srgbClr val="92D050"/>
                </a:solidFill>
              </a:rPr>
              <a:t> to eat purée?</a:t>
            </a:r>
          </a:p>
        </p:txBody>
      </p:sp>
    </p:spTree>
    <p:extLst>
      <p:ext uri="{BB962C8B-B14F-4D97-AF65-F5344CB8AC3E}">
        <p14:creationId xmlns:p14="http://schemas.microsoft.com/office/powerpoint/2010/main" val="41221397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D3E6E153-44F4-4D86-5125-7E8C22C4B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78" y="1322816"/>
            <a:ext cx="6609270" cy="5994339"/>
          </a:xfrm>
          <a:prstGeom prst="rect">
            <a:avLst/>
          </a:prstGeom>
          <a:noFill/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891014A8-90AC-CA32-6987-7A4DC0545C6B}"/>
              </a:ext>
            </a:extLst>
          </p:cNvPr>
          <p:cNvSpPr/>
          <p:nvPr/>
        </p:nvSpPr>
        <p:spPr>
          <a:xfrm>
            <a:off x="480277" y="1318433"/>
            <a:ext cx="6609270" cy="5994339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83915A-5186-7553-4365-0530C8E9C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13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The brain</a:t>
            </a:r>
          </a:p>
        </p:txBody>
      </p:sp>
      <p:pic>
        <p:nvPicPr>
          <p:cNvPr id="5" name="Content Placeholder 4" descr="A child eating from a bowl&#10;&#10;Description automatically generated">
            <a:extLst>
              <a:ext uri="{FF2B5EF4-FFF2-40B4-BE49-F238E27FC236}">
                <a16:creationId xmlns:a16="http://schemas.microsoft.com/office/drawing/2014/main" id="{5C243A6B-5D18-004B-76AB-2BEA6E808AF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546" y="1160876"/>
            <a:ext cx="4877576" cy="48775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7CC086E-427C-FE00-8C84-07D5D2C16431}"/>
              </a:ext>
            </a:extLst>
          </p:cNvPr>
          <p:cNvSpPr/>
          <p:nvPr/>
        </p:nvSpPr>
        <p:spPr>
          <a:xfrm>
            <a:off x="833846" y="4021628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17C184C-5735-7B74-C8A2-F32538E3E7DC}"/>
              </a:ext>
            </a:extLst>
          </p:cNvPr>
          <p:cNvSpPr/>
          <p:nvPr/>
        </p:nvSpPr>
        <p:spPr>
          <a:xfrm>
            <a:off x="2574950" y="1991645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BA6602-AE27-1AEF-88CD-E9E1BF601781}"/>
              </a:ext>
            </a:extLst>
          </p:cNvPr>
          <p:cNvSpPr/>
          <p:nvPr/>
        </p:nvSpPr>
        <p:spPr>
          <a:xfrm>
            <a:off x="3419152" y="2326179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C399BF-62E6-4A81-499F-F1ABCA6CCAEC}"/>
              </a:ext>
            </a:extLst>
          </p:cNvPr>
          <p:cNvSpPr/>
          <p:nvPr/>
        </p:nvSpPr>
        <p:spPr>
          <a:xfrm>
            <a:off x="2666390" y="2843256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131FAEA-7953-48D0-EFFB-F298A4D6BACB}"/>
              </a:ext>
            </a:extLst>
          </p:cNvPr>
          <p:cNvSpPr/>
          <p:nvPr/>
        </p:nvSpPr>
        <p:spPr>
          <a:xfrm>
            <a:off x="4050309" y="3842367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746783E-FD8E-E1DE-166E-197C28228FDC}"/>
              </a:ext>
            </a:extLst>
          </p:cNvPr>
          <p:cNvSpPr/>
          <p:nvPr/>
        </p:nvSpPr>
        <p:spPr>
          <a:xfrm>
            <a:off x="3602032" y="1720556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47863D2-529C-5D6F-0E16-8426E05D872F}"/>
              </a:ext>
            </a:extLst>
          </p:cNvPr>
          <p:cNvSpPr/>
          <p:nvPr/>
        </p:nvSpPr>
        <p:spPr>
          <a:xfrm>
            <a:off x="4392679" y="2397974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010F869-51E5-2698-9D44-26F1151F7C3A}"/>
              </a:ext>
            </a:extLst>
          </p:cNvPr>
          <p:cNvSpPr/>
          <p:nvPr/>
        </p:nvSpPr>
        <p:spPr>
          <a:xfrm>
            <a:off x="4752725" y="3061128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7EA2800-EAA4-3359-A5B1-6429B6BAAF83}"/>
              </a:ext>
            </a:extLst>
          </p:cNvPr>
          <p:cNvSpPr/>
          <p:nvPr/>
        </p:nvSpPr>
        <p:spPr>
          <a:xfrm>
            <a:off x="4560257" y="1673764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8589011-658D-1567-BC3F-1C5CA2CA397D}"/>
              </a:ext>
            </a:extLst>
          </p:cNvPr>
          <p:cNvSpPr/>
          <p:nvPr/>
        </p:nvSpPr>
        <p:spPr>
          <a:xfrm>
            <a:off x="2996973" y="3592432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9403BF9-7684-2A84-A527-0251639425B1}"/>
              </a:ext>
            </a:extLst>
          </p:cNvPr>
          <p:cNvSpPr/>
          <p:nvPr/>
        </p:nvSpPr>
        <p:spPr>
          <a:xfrm>
            <a:off x="3243910" y="4339096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0B6DCCC-818E-EDE3-1306-A7B97B6E3137}"/>
              </a:ext>
            </a:extLst>
          </p:cNvPr>
          <p:cNvSpPr/>
          <p:nvPr/>
        </p:nvSpPr>
        <p:spPr>
          <a:xfrm>
            <a:off x="3856540" y="4799440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1AC8942-BD77-054A-26BA-C10A37BBF415}"/>
              </a:ext>
            </a:extLst>
          </p:cNvPr>
          <p:cNvSpPr/>
          <p:nvPr/>
        </p:nvSpPr>
        <p:spPr>
          <a:xfrm>
            <a:off x="4791902" y="3808649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6B85DB3-1960-9B52-6314-F1E649964DCC}"/>
              </a:ext>
            </a:extLst>
          </p:cNvPr>
          <p:cNvSpPr/>
          <p:nvPr/>
        </p:nvSpPr>
        <p:spPr>
          <a:xfrm>
            <a:off x="5347338" y="2161968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6C40202-BFA0-EEFE-2CF0-05CFF009BFF1}"/>
              </a:ext>
            </a:extLst>
          </p:cNvPr>
          <p:cNvSpPr/>
          <p:nvPr/>
        </p:nvSpPr>
        <p:spPr>
          <a:xfrm>
            <a:off x="5860330" y="2716225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C483E8E-E81A-704B-0D39-787BE8A19D56}"/>
              </a:ext>
            </a:extLst>
          </p:cNvPr>
          <p:cNvSpPr/>
          <p:nvPr/>
        </p:nvSpPr>
        <p:spPr>
          <a:xfrm>
            <a:off x="5438778" y="3298872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A3D2856-6017-11A4-02B9-E44EA54CD301}"/>
              </a:ext>
            </a:extLst>
          </p:cNvPr>
          <p:cNvSpPr/>
          <p:nvPr/>
        </p:nvSpPr>
        <p:spPr>
          <a:xfrm>
            <a:off x="6556542" y="3058428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A6E7B2-BD5E-BA08-BB2A-EED21FFCE39C}"/>
              </a:ext>
            </a:extLst>
          </p:cNvPr>
          <p:cNvSpPr/>
          <p:nvPr/>
        </p:nvSpPr>
        <p:spPr>
          <a:xfrm>
            <a:off x="5621658" y="4134914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E581476-01AF-0D0E-0CC6-75F3BDADAF0F}"/>
              </a:ext>
            </a:extLst>
          </p:cNvPr>
          <p:cNvSpPr/>
          <p:nvPr/>
        </p:nvSpPr>
        <p:spPr>
          <a:xfrm>
            <a:off x="4786481" y="4773722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520C4FC-9FBB-BD9B-0A21-380C27B0C8A1}"/>
              </a:ext>
            </a:extLst>
          </p:cNvPr>
          <p:cNvSpPr/>
          <p:nvPr/>
        </p:nvSpPr>
        <p:spPr>
          <a:xfrm>
            <a:off x="3765100" y="3152949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62FC972-4742-F6C8-F83E-EB8D7A9EAB8D}"/>
              </a:ext>
            </a:extLst>
          </p:cNvPr>
          <p:cNvSpPr/>
          <p:nvPr/>
        </p:nvSpPr>
        <p:spPr>
          <a:xfrm>
            <a:off x="2392070" y="4430249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1833A3C-1ACC-312C-EC30-4F366003BA39}"/>
              </a:ext>
            </a:extLst>
          </p:cNvPr>
          <p:cNvSpPr/>
          <p:nvPr/>
        </p:nvSpPr>
        <p:spPr>
          <a:xfrm>
            <a:off x="5677450" y="4982320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9F1486B-D5F9-9F8B-15FF-FD26D4EEE9B7}"/>
              </a:ext>
            </a:extLst>
          </p:cNvPr>
          <p:cNvSpPr/>
          <p:nvPr/>
        </p:nvSpPr>
        <p:spPr>
          <a:xfrm>
            <a:off x="6465102" y="4292515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EB52577-C722-3664-339D-8F977286A1B9}"/>
              </a:ext>
            </a:extLst>
          </p:cNvPr>
          <p:cNvSpPr/>
          <p:nvPr/>
        </p:nvSpPr>
        <p:spPr>
          <a:xfrm>
            <a:off x="6091646" y="3599665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007DE01-BFD5-6366-62FA-BE1962F628F8}"/>
              </a:ext>
            </a:extLst>
          </p:cNvPr>
          <p:cNvSpPr/>
          <p:nvPr/>
        </p:nvSpPr>
        <p:spPr>
          <a:xfrm>
            <a:off x="1849655" y="2397974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DC3A38C-BC0F-7B4A-054E-EEF1CCA46D0A}"/>
              </a:ext>
            </a:extLst>
          </p:cNvPr>
          <p:cNvSpPr/>
          <p:nvPr/>
        </p:nvSpPr>
        <p:spPr>
          <a:xfrm>
            <a:off x="2082050" y="3592432"/>
            <a:ext cx="182880" cy="182880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3B032A93-E614-55BF-83D3-5665CF0B2C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775966">
            <a:off x="9578387" y="3077346"/>
            <a:ext cx="145058" cy="229916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5F9FA0B-35FD-B9F2-BF60-FCBAC05D78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3095">
            <a:off x="9543189" y="3332453"/>
            <a:ext cx="120202" cy="19052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A6B7D89-1083-7074-99FC-7E7A33CE3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910609">
            <a:off x="9991934" y="3105429"/>
            <a:ext cx="130346" cy="206598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B540069C-3C2E-A44F-E983-21C30FE6BC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26933" y="3335829"/>
            <a:ext cx="95568" cy="151474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D287D259-577D-0B00-9FD2-2DE7A72AB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3579" y="3532026"/>
            <a:ext cx="76222" cy="120812"/>
          </a:xfrm>
          <a:prstGeom prst="rect">
            <a:avLst/>
          </a:prstGeom>
        </p:spPr>
      </p:pic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A843E846-16E8-03A8-E551-4CC958EB7328}"/>
              </a:ext>
            </a:extLst>
          </p:cNvPr>
          <p:cNvSpPr/>
          <p:nvPr/>
        </p:nvSpPr>
        <p:spPr>
          <a:xfrm rot="18821343">
            <a:off x="7329958" y="3989986"/>
            <a:ext cx="1895410" cy="553656"/>
          </a:xfrm>
          <a:custGeom>
            <a:avLst/>
            <a:gdLst>
              <a:gd name="connsiteX0" fmla="*/ 1209675 w 1209675"/>
              <a:gd name="connsiteY0" fmla="*/ 173326 h 173326"/>
              <a:gd name="connsiteX1" fmla="*/ 581025 w 1209675"/>
              <a:gd name="connsiteY1" fmla="*/ 1876 h 173326"/>
              <a:gd name="connsiteX2" fmla="*/ 0 w 1209675"/>
              <a:gd name="connsiteY2" fmla="*/ 97126 h 173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9675" h="173326">
                <a:moveTo>
                  <a:pt x="1209675" y="173326"/>
                </a:moveTo>
                <a:cubicBezTo>
                  <a:pt x="996156" y="93951"/>
                  <a:pt x="782637" y="14576"/>
                  <a:pt x="581025" y="1876"/>
                </a:cubicBezTo>
                <a:cubicBezTo>
                  <a:pt x="379413" y="-10824"/>
                  <a:pt x="189706" y="43151"/>
                  <a:pt x="0" y="97126"/>
                </a:cubicBezTo>
              </a:path>
            </a:pathLst>
          </a:custGeom>
          <a:noFill/>
          <a:ln w="76200"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0214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4">
            <a:extLst>
              <a:ext uri="{FF2B5EF4-FFF2-40B4-BE49-F238E27FC236}">
                <a16:creationId xmlns:a16="http://schemas.microsoft.com/office/drawing/2014/main" id="{890276A8-8558-A21C-7E7E-E686A3A39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4104" y="1"/>
            <a:ext cx="758379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 1: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7030A0"/>
                </a:solidFill>
              </a:rPr>
              <a:t>Randomly</a:t>
            </a:r>
            <a:r>
              <a:rPr lang="en-US" b="1" dirty="0">
                <a:solidFill>
                  <a:srgbClr val="7030A0"/>
                </a:solidFill>
              </a:rPr>
              <a:t> type on a keyboard</a:t>
            </a:r>
          </a:p>
        </p:txBody>
      </p:sp>
    </p:spTree>
    <p:extLst>
      <p:ext uri="{BB962C8B-B14F-4D97-AF65-F5344CB8AC3E}">
        <p14:creationId xmlns:p14="http://schemas.microsoft.com/office/powerpoint/2010/main" val="360446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https://pauldubois98.github.io/GenerativeAI/word_generator1.html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5005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D07E-B69A-F809-3B3C-013078A17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Letters usage (in dictionary)</a:t>
            </a:r>
          </a:p>
        </p:txBody>
      </p:sp>
      <p:pic>
        <p:nvPicPr>
          <p:cNvPr id="9" name="Content Placeholder 8" descr="A graph of blue lines&#10;&#10;Description automatically generated">
            <a:extLst>
              <a:ext uri="{FF2B5EF4-FFF2-40B4-BE49-F238E27FC236}">
                <a16:creationId xmlns:a16="http://schemas.microsoft.com/office/drawing/2014/main" id="{DDBF8228-AA96-969B-2118-4466AE540A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053" y="1690688"/>
            <a:ext cx="6719894" cy="5167312"/>
          </a:xfrm>
        </p:spPr>
      </p:pic>
    </p:spTree>
    <p:extLst>
      <p:ext uri="{BB962C8B-B14F-4D97-AF65-F5344CB8AC3E}">
        <p14:creationId xmlns:p14="http://schemas.microsoft.com/office/powerpoint/2010/main" val="679757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8D07E-B69A-F809-3B3C-013078A17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lengths (in dictionary)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DBF8228-AA96-969B-2118-4466AE540A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6053" y="1690688"/>
            <a:ext cx="6719894" cy="5167312"/>
          </a:xfrm>
        </p:spPr>
      </p:pic>
    </p:spTree>
    <p:extLst>
      <p:ext uri="{BB962C8B-B14F-4D97-AF65-F5344CB8AC3E}">
        <p14:creationId xmlns:p14="http://schemas.microsoft.com/office/powerpoint/2010/main" val="1817517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046DB29-D71A-2A8F-3C4C-EBD2B9C63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6999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Method 2: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C000"/>
                </a:solidFill>
              </a:rPr>
              <a:t>Type on a </a:t>
            </a:r>
            <a:r>
              <a:rPr lang="en-US" b="1" u="sng" dirty="0">
                <a:solidFill>
                  <a:srgbClr val="FFC000"/>
                </a:solidFill>
              </a:rPr>
              <a:t>weighted</a:t>
            </a:r>
            <a:r>
              <a:rPr lang="en-US" b="1" dirty="0">
                <a:solidFill>
                  <a:srgbClr val="FFC000"/>
                </a:solidFill>
              </a:rPr>
              <a:t> keyboard</a:t>
            </a:r>
          </a:p>
        </p:txBody>
      </p:sp>
    </p:spTree>
    <p:extLst>
      <p:ext uri="{BB962C8B-B14F-4D97-AF65-F5344CB8AC3E}">
        <p14:creationId xmlns:p14="http://schemas.microsoft.com/office/powerpoint/2010/main" val="1069565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22D4991-F163-9479-3F33-E3EF080DC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“weighted” keyboard?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EECB8AF-F17C-F2FE-6B83-ADE5063834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Non-weighted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1DCD2B4-D7BC-475E-A52A-028ABBA142C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3001345"/>
            <a:ext cx="5997575" cy="3115020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F0FD2A-FD9A-2820-8189-B0DA2388D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Weighted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8FECEC25-2D3B-2161-4EC1-BCAE3144735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7574" y="3001344"/>
            <a:ext cx="6194426" cy="3217261"/>
          </a:xfrm>
        </p:spPr>
      </p:pic>
    </p:spTree>
    <p:extLst>
      <p:ext uri="{BB962C8B-B14F-4D97-AF65-F5344CB8AC3E}">
        <p14:creationId xmlns:p14="http://schemas.microsoft.com/office/powerpoint/2010/main" val="206382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https://pauldubois98.github.io/GenerativeAI/word_generator2.html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7561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</Words>
  <Application>Microsoft Office PowerPoint</Application>
  <PresentationFormat>Widescreen</PresentationFormat>
  <Paragraphs>53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Generative Artificial Intelligence</vt:lpstr>
      <vt:lpstr>Creating new words</vt:lpstr>
      <vt:lpstr>Method 1:</vt:lpstr>
      <vt:lpstr>Words Generator Machine 1</vt:lpstr>
      <vt:lpstr>Letters usage (in dictionary)</vt:lpstr>
      <vt:lpstr>Words lengths (in dictionary)</vt:lpstr>
      <vt:lpstr>Method 2:</vt:lpstr>
      <vt:lpstr>What is a “weighted” keyboard?</vt:lpstr>
      <vt:lpstr>Words Generator Machine 2</vt:lpstr>
      <vt:lpstr>Markov Heatmap</vt:lpstr>
      <vt:lpstr>Next Letter</vt:lpstr>
      <vt:lpstr>Next Letter (2)</vt:lpstr>
      <vt:lpstr>Next Letter (3)</vt:lpstr>
      <vt:lpstr>Next Letter (4)</vt:lpstr>
      <vt:lpstr>Method 3:</vt:lpstr>
      <vt:lpstr>Words Generator Machine 3</vt:lpstr>
      <vt:lpstr>Custom Words Generator Machine 3 (bis)</vt:lpstr>
      <vt:lpstr>Predict letters</vt:lpstr>
      <vt:lpstr>Complete the word…</vt:lpstr>
      <vt:lpstr>Dictionary search</vt:lpstr>
      <vt:lpstr>Dictionary search</vt:lpstr>
      <vt:lpstr>How do babies learn to eat purée?</vt:lpstr>
      <vt:lpstr>The brain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30</cp:revision>
  <dcterms:created xsi:type="dcterms:W3CDTF">2023-12-27T22:51:40Z</dcterms:created>
  <dcterms:modified xsi:type="dcterms:W3CDTF">2023-12-30T12:55:17Z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